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42" r:id="rId2"/>
    <p:sldId id="345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259" r:id="rId12"/>
    <p:sldId id="343" r:id="rId13"/>
    <p:sldId id="34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17" userDrawn="1">
          <p15:clr>
            <a:srgbClr val="A4A3A4"/>
          </p15:clr>
        </p15:guide>
        <p15:guide id="6" orient="horz" pos="777" userDrawn="1">
          <p15:clr>
            <a:srgbClr val="A4A3A4"/>
          </p15:clr>
        </p15:guide>
        <p15:guide id="7" pos="483" userDrawn="1">
          <p15:clr>
            <a:srgbClr val="A4A3A4"/>
          </p15:clr>
        </p15:guide>
        <p15:guide id="9" pos="3500" userDrawn="1">
          <p15:clr>
            <a:srgbClr val="A4A3A4"/>
          </p15:clr>
        </p15:guide>
        <p15:guide id="10" pos="4180" userDrawn="1">
          <p15:clr>
            <a:srgbClr val="A4A3A4"/>
          </p15:clr>
        </p15:guide>
        <p15:guide id="11" pos="7197" userDrawn="1">
          <p15:clr>
            <a:srgbClr val="A4A3A4"/>
          </p15:clr>
        </p15:guide>
        <p15:guide id="12" orient="horz" pos="6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3E3E3E"/>
    <a:srgbClr val="CD0F41"/>
    <a:srgbClr val="D5B186"/>
    <a:srgbClr val="DCDACC"/>
    <a:srgbClr val="00286F"/>
    <a:srgbClr val="D9DADC"/>
    <a:srgbClr val="115445"/>
    <a:srgbClr val="006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19" autoAdjust="0"/>
    <p:restoredTop sz="88259" autoAdjust="0"/>
  </p:normalViewPr>
  <p:slideViewPr>
    <p:cSldViewPr snapToGrid="0" showGuides="1">
      <p:cViewPr varScale="1">
        <p:scale>
          <a:sx n="94" d="100"/>
          <a:sy n="94" d="100"/>
        </p:scale>
        <p:origin x="96" y="78"/>
      </p:cViewPr>
      <p:guideLst>
        <p:guide pos="3817"/>
        <p:guide orient="horz" pos="777"/>
        <p:guide pos="483"/>
        <p:guide pos="3500"/>
        <p:guide pos="4180"/>
        <p:guide pos="7197"/>
        <p:guide orient="horz" pos="66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97" d="100"/>
        <a:sy n="197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37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75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37E06-CC97-4619-9A56-19D0A3FFC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224"/>
            <a:ext cx="12192000" cy="2017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DB72CB-04F0-479E-9010-A3B5A11A45D1}"/>
              </a:ext>
            </a:extLst>
          </p:cNvPr>
          <p:cNvSpPr txBox="1"/>
          <p:nvPr userDrawn="1"/>
        </p:nvSpPr>
        <p:spPr>
          <a:xfrm>
            <a:off x="317639" y="6399876"/>
            <a:ext cx="3897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2022. PPTPLUG.com All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rights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CD81CA-D64A-45D9-BC85-7CC84BB4C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8"/>
            <a:ext cx="12192000" cy="67665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D35250-8866-49A9-B0FC-9F0AE4C32026}"/>
              </a:ext>
            </a:extLst>
          </p:cNvPr>
          <p:cNvSpPr/>
          <p:nvPr userDrawn="1"/>
        </p:nvSpPr>
        <p:spPr>
          <a:xfrm rot="5400000">
            <a:off x="171786" y="159192"/>
            <a:ext cx="504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363067" y="6211884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0F0811-F307-44F9-A192-63EBA736051C}" type="slidenum">
              <a:rPr lang="ko-KR" altLang="en-US" sz="1100" smtClean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pPr algn="ctr"/>
              <a:t>‹#›</a:t>
            </a:fld>
            <a:endParaRPr lang="ko-KR" altLang="en-US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577CD6-5A45-4988-9298-FAC45821B30C}"/>
              </a:ext>
            </a:extLst>
          </p:cNvPr>
          <p:cNvCxnSpPr/>
          <p:nvPr userDrawn="1"/>
        </p:nvCxnSpPr>
        <p:spPr>
          <a:xfrm>
            <a:off x="11547567" y="6444919"/>
            <a:ext cx="252000" cy="0"/>
          </a:xfrm>
          <a:prstGeom prst="line">
            <a:avLst/>
          </a:prstGeom>
          <a:ln w="6350">
            <a:solidFill>
              <a:srgbClr val="024A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2E72D198-9532-4DC7-A14A-C275A93777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036" y="-25038"/>
            <a:ext cx="5576964" cy="6244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00" spc="-150">
                <a:solidFill>
                  <a:schemeClr val="bg1"/>
                </a:solidFill>
                <a:effectLst/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defRPr>
            </a:lvl1pPr>
          </a:lstStyle>
          <a:p>
            <a:pPr lvl="0"/>
            <a:r>
              <a:rPr lang="ko-KR" altLang="en-US" dirty="0"/>
              <a:t>슬라이드제목을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32A4C-126B-4E5F-A20A-750CD873C43A}"/>
              </a:ext>
            </a:extLst>
          </p:cNvPr>
          <p:cNvSpPr txBox="1"/>
          <p:nvPr userDrawn="1"/>
        </p:nvSpPr>
        <p:spPr>
          <a:xfrm>
            <a:off x="6608519" y="233357"/>
            <a:ext cx="525652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1400" b="0" i="0" u="none" spc="-150" dirty="0">
                <a:solidFill>
                  <a:schemeClr val="bg1"/>
                </a:solidFill>
                <a:effectLst/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rPr>
              <a:t>A Study on the Management Strategy of Starbucks</a:t>
            </a:r>
          </a:p>
          <a:p>
            <a:pPr algn="r">
              <a:lnSpc>
                <a:spcPct val="100000"/>
              </a:lnSpc>
            </a:pPr>
            <a:endParaRPr lang="ko-KR" altLang="en-US" sz="1400" b="0" i="0" u="none" spc="-150" dirty="0">
              <a:solidFill>
                <a:schemeClr val="bg1"/>
              </a:solidFill>
              <a:effectLst/>
              <a:latin typeface="KoPubWorld바탕체 Medium" panose="00000600000000000000" pitchFamily="2" charset="-127"/>
              <a:ea typeface="KoPubWorld바탕체 Medium" panose="00000600000000000000" pitchFamily="2" charset="-127"/>
              <a:cs typeface="KoPubWorld바탕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7111E-C96B-4476-BFE9-76F3630E3BA6}"/>
              </a:ext>
            </a:extLst>
          </p:cNvPr>
          <p:cNvSpPr txBox="1"/>
          <p:nvPr userDrawn="1"/>
        </p:nvSpPr>
        <p:spPr>
          <a:xfrm>
            <a:off x="317639" y="6399876"/>
            <a:ext cx="3897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ⓒ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2022. PPTPLUG.com All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rights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B68E53-37F7-4DEC-A2E4-8962022C78D9}"/>
              </a:ext>
            </a:extLst>
          </p:cNvPr>
          <p:cNvSpPr txBox="1"/>
          <p:nvPr/>
        </p:nvSpPr>
        <p:spPr>
          <a:xfrm>
            <a:off x="1026277" y="1545247"/>
            <a:ext cx="588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err="1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로봇학</a:t>
            </a:r>
            <a:r>
              <a:rPr lang="ko-KR" altLang="en-US" sz="3600" spc="-150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실험 </a:t>
            </a:r>
            <a:r>
              <a:rPr lang="en-US" altLang="ko-KR" sz="3600" spc="-150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4</a:t>
            </a:r>
            <a:endParaRPr lang="ko-KR" altLang="en-US" sz="4400" spc="-150" dirty="0">
              <a:solidFill>
                <a:srgbClr val="000000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74A66-4415-428D-ACDB-AA6254499ACF}"/>
              </a:ext>
            </a:extLst>
          </p:cNvPr>
          <p:cNvSpPr txBox="1"/>
          <p:nvPr/>
        </p:nvSpPr>
        <p:spPr>
          <a:xfrm>
            <a:off x="1026276" y="2178878"/>
            <a:ext cx="771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3E3E3E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Geared Motor and DC motor modeling</a:t>
            </a:r>
            <a:endParaRPr lang="ko-KR" altLang="en-US" spc="-150" dirty="0">
              <a:solidFill>
                <a:srgbClr val="3E3E3E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8F3127D-9AF5-4AA5-A260-A119480BE8FD}"/>
              </a:ext>
            </a:extLst>
          </p:cNvPr>
          <p:cNvCxnSpPr/>
          <p:nvPr/>
        </p:nvCxnSpPr>
        <p:spPr>
          <a:xfrm>
            <a:off x="1084149" y="1394745"/>
            <a:ext cx="1632031" cy="0"/>
          </a:xfrm>
          <a:prstGeom prst="line">
            <a:avLst/>
          </a:prstGeom>
          <a:ln w="38100">
            <a:solidFill>
              <a:srgbClr val="3E3E3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1B29CB-4BBE-49C9-B4FA-D71E9A8D10C0}"/>
              </a:ext>
            </a:extLst>
          </p:cNvPr>
          <p:cNvGrpSpPr/>
          <p:nvPr/>
        </p:nvGrpSpPr>
        <p:grpSpPr>
          <a:xfrm>
            <a:off x="8001000" y="4012684"/>
            <a:ext cx="3500438" cy="399813"/>
            <a:chOff x="8001000" y="4287004"/>
            <a:chExt cx="3500438" cy="3998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D91D2D-5FF1-4871-BF31-7C389CA694F5}"/>
                </a:ext>
              </a:extLst>
            </p:cNvPr>
            <p:cNvSpPr txBox="1"/>
            <p:nvPr/>
          </p:nvSpPr>
          <p:spPr>
            <a:xfrm>
              <a:off x="8001000" y="4287004"/>
              <a:ext cx="3500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rgbClr val="000000"/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</a:rPr>
                <a:t>민준서</a:t>
              </a:r>
              <a:r>
                <a:rPr lang="en-US" altLang="ko-KR" dirty="0">
                  <a:solidFill>
                    <a:srgbClr val="000000"/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로봇학부</a:t>
              </a:r>
              <a:endParaRPr lang="ko-KR" altLang="en-US" dirty="0">
                <a:solidFill>
                  <a:srgbClr val="000000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41EC0C7-82A3-461A-9425-FCA610A7AB67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4686817"/>
              <a:ext cx="2281238" cy="0"/>
            </a:xfrm>
            <a:prstGeom prst="line">
              <a:avLst/>
            </a:prstGeom>
            <a:ln w="6350">
              <a:solidFill>
                <a:schemeClr val="tx1">
                  <a:lumMod val="85000"/>
                  <a:lumOff val="1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96AE23B-FA15-4D43-88D4-C61050701FBF}"/>
              </a:ext>
            </a:extLst>
          </p:cNvPr>
          <p:cNvGrpSpPr/>
          <p:nvPr/>
        </p:nvGrpSpPr>
        <p:grpSpPr>
          <a:xfrm>
            <a:off x="-1762532" y="84224"/>
            <a:ext cx="1598544" cy="2505382"/>
            <a:chOff x="874713" y="720835"/>
            <a:chExt cx="1598544" cy="250538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66A1F5-9143-4A2B-BA26-C5EFCCB7A3F7}"/>
                </a:ext>
              </a:extLst>
            </p:cNvPr>
            <p:cNvSpPr txBox="1"/>
            <p:nvPr/>
          </p:nvSpPr>
          <p:spPr>
            <a:xfrm>
              <a:off x="900189" y="720835"/>
              <a:ext cx="50456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COLOR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4D1658-F090-420B-B011-7AC915D2BAAC}"/>
                </a:ext>
              </a:extLst>
            </p:cNvPr>
            <p:cNvSpPr txBox="1"/>
            <p:nvPr/>
          </p:nvSpPr>
          <p:spPr>
            <a:xfrm>
              <a:off x="900189" y="2196522"/>
              <a:ext cx="93455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FONT COLOR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CAB56C-6AA8-4476-A638-E255B6960FFF}"/>
                </a:ext>
              </a:extLst>
            </p:cNvPr>
            <p:cNvSpPr/>
            <p:nvPr/>
          </p:nvSpPr>
          <p:spPr>
            <a:xfrm>
              <a:off x="874713" y="2502885"/>
              <a:ext cx="723332" cy="723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World돋움체 Light" panose="000003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E492AC-8A7A-48FB-BD89-617AA8883891}"/>
                </a:ext>
              </a:extLst>
            </p:cNvPr>
            <p:cNvSpPr/>
            <p:nvPr/>
          </p:nvSpPr>
          <p:spPr>
            <a:xfrm>
              <a:off x="874713" y="1031546"/>
              <a:ext cx="718458" cy="739483"/>
            </a:xfrm>
            <a:prstGeom prst="rect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2A42FEE-D99D-4713-B348-1A1890E1E654}"/>
                </a:ext>
              </a:extLst>
            </p:cNvPr>
            <p:cNvSpPr/>
            <p:nvPr/>
          </p:nvSpPr>
          <p:spPr>
            <a:xfrm>
              <a:off x="1754799" y="1011807"/>
              <a:ext cx="718458" cy="739483"/>
            </a:xfrm>
            <a:prstGeom prst="rect">
              <a:avLst/>
            </a:prstGeom>
            <a:solidFill>
              <a:srgbClr val="D5B18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F468460-BE7F-4B59-B1AB-AA1B5EDD4C72}"/>
              </a:ext>
            </a:extLst>
          </p:cNvPr>
          <p:cNvGrpSpPr/>
          <p:nvPr/>
        </p:nvGrpSpPr>
        <p:grpSpPr>
          <a:xfrm>
            <a:off x="12349467" y="113510"/>
            <a:ext cx="4941149" cy="2484434"/>
            <a:chOff x="6433696" y="1201078"/>
            <a:chExt cx="4941149" cy="248443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7C26F4-AE0D-49D0-A931-0FC2D72612D9}"/>
                </a:ext>
              </a:extLst>
            </p:cNvPr>
            <p:cNvSpPr txBox="1"/>
            <p:nvPr/>
          </p:nvSpPr>
          <p:spPr>
            <a:xfrm>
              <a:off x="6433696" y="1723698"/>
              <a:ext cx="4941149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181818"/>
                  </a:solidFill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rPr>
                <a:t>본문</a:t>
              </a:r>
              <a:r>
                <a:rPr lang="en-US" altLang="ko-KR" sz="1600" dirty="0">
                  <a:solidFill>
                    <a:srgbClr val="181818"/>
                  </a:solidFill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rPr>
                <a:t>: KoPubWorld</a:t>
              </a:r>
              <a:r>
                <a:rPr lang="ko-KR" altLang="en-US" sz="1600" dirty="0">
                  <a:solidFill>
                    <a:srgbClr val="181818"/>
                  </a:solidFill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rPr>
                <a:t>바탕체</a:t>
              </a:r>
              <a:r>
                <a:rPr lang="en-US" altLang="ko-KR" sz="1600" dirty="0">
                  <a:solidFill>
                    <a:srgbClr val="181818"/>
                  </a:solidFill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rPr>
                <a:t> Light 16pt</a:t>
              </a:r>
              <a:endParaRPr lang="ko-KR" altLang="en-US" dirty="0">
                <a:solidFill>
                  <a:srgbClr val="181818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84425E-8594-4DD5-AB02-578046143793}"/>
                </a:ext>
              </a:extLst>
            </p:cNvPr>
            <p:cNvSpPr txBox="1"/>
            <p:nvPr/>
          </p:nvSpPr>
          <p:spPr>
            <a:xfrm>
              <a:off x="6433696" y="3216153"/>
              <a:ext cx="4941149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인용구</a:t>
              </a:r>
              <a:r>
                <a:rPr lang="en-US" altLang="ko-KR" sz="2000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: KoPubWorld</a:t>
              </a:r>
              <a:r>
                <a:rPr lang="ko-KR" altLang="en-US" sz="2000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바탕체</a:t>
              </a:r>
              <a:r>
                <a:rPr lang="en-US" altLang="ko-KR" sz="2000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 Lite 20pt</a:t>
              </a:r>
              <a:endParaRPr lang="ko-KR" altLang="en-US" sz="2400" dirty="0">
                <a:solidFill>
                  <a:srgbClr val="181818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673AC5-380D-4BC0-9A84-F5790255990D}"/>
                </a:ext>
              </a:extLst>
            </p:cNvPr>
            <p:cNvSpPr txBox="1"/>
            <p:nvPr/>
          </p:nvSpPr>
          <p:spPr>
            <a:xfrm>
              <a:off x="6433696" y="2208615"/>
              <a:ext cx="4941149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본문</a:t>
              </a:r>
              <a:r>
                <a:rPr lang="en-US" altLang="ko-KR" sz="1600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: KoPubWorld</a:t>
              </a:r>
              <a:r>
                <a:rPr lang="ko-KR" altLang="en-US" sz="1600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바탕체</a:t>
              </a:r>
              <a:r>
                <a:rPr lang="en-US" altLang="ko-KR" sz="1600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 Medium 16pt</a:t>
              </a:r>
              <a:endParaRPr lang="ko-KR" altLang="en-US" sz="2000" dirty="0">
                <a:solidFill>
                  <a:srgbClr val="181818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D4F675-9FB2-4F7A-BA68-6D05C36A4403}"/>
                </a:ext>
              </a:extLst>
            </p:cNvPr>
            <p:cNvSpPr txBox="1"/>
            <p:nvPr/>
          </p:nvSpPr>
          <p:spPr>
            <a:xfrm>
              <a:off x="6433696" y="2693532"/>
              <a:ext cx="4941149" cy="43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본문</a:t>
              </a:r>
              <a:r>
                <a:rPr lang="en-US" altLang="ko-KR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: KoPubWorld</a:t>
              </a:r>
              <a:r>
                <a:rPr lang="ko-KR" altLang="en-US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바탕체</a:t>
              </a:r>
              <a:r>
                <a:rPr lang="en-US" altLang="ko-KR" dirty="0">
                  <a:solidFill>
                    <a:srgbClr val="181818"/>
                  </a:solidFill>
                  <a:latin typeface="KoPubWorld바탕체 Medium" panose="00000600000000000000" pitchFamily="2" charset="-127"/>
                  <a:ea typeface="KoPubWorld바탕체 Medium" panose="00000600000000000000" pitchFamily="2" charset="-127"/>
                  <a:cs typeface="KoPubWorld바탕체 Medium" panose="00000600000000000000" pitchFamily="2" charset="-127"/>
                </a:rPr>
                <a:t> Medium 18pt</a:t>
              </a:r>
              <a:endParaRPr lang="ko-KR" altLang="en-US" sz="2400" dirty="0">
                <a:solidFill>
                  <a:srgbClr val="181818"/>
                </a:solidFill>
                <a:latin typeface="KoPubWorld바탕체 Medium" panose="00000600000000000000" pitchFamily="2" charset="-127"/>
                <a:ea typeface="KoPubWorld바탕체 Medium" panose="00000600000000000000" pitchFamily="2" charset="-127"/>
                <a:cs typeface="KoPubWorld바탕체 Medium" panose="000006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F89CCE1-E345-4738-9E13-932D96BB7A6C}"/>
                </a:ext>
              </a:extLst>
            </p:cNvPr>
            <p:cNvSpPr txBox="1"/>
            <p:nvPr/>
          </p:nvSpPr>
          <p:spPr>
            <a:xfrm>
              <a:off x="6433696" y="1201078"/>
              <a:ext cx="4941149" cy="43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제목</a:t>
              </a:r>
              <a:r>
                <a:rPr lang="en-US" altLang="ko-KR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KoPubWorld</a:t>
              </a:r>
              <a:r>
                <a:rPr lang="ko-KR" altLang="en-US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돋움체</a:t>
              </a:r>
              <a:r>
                <a:rPr lang="en-US" altLang="ko-KR" dirty="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Bold 18pt</a:t>
              </a:r>
              <a:endParaRPr lang="ko-KR" altLang="en-US" sz="2400" dirty="0">
                <a:solidFill>
                  <a:srgbClr val="18181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10585E-F8AB-3083-FBE0-A23101C7D9CB}"/>
              </a:ext>
            </a:extLst>
          </p:cNvPr>
          <p:cNvSpPr/>
          <p:nvPr/>
        </p:nvSpPr>
        <p:spPr>
          <a:xfrm>
            <a:off x="218662" y="5993296"/>
            <a:ext cx="3081130" cy="705678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5DF96-EF38-0EDD-85E2-6A3A31E9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699" y="5993296"/>
            <a:ext cx="1676601" cy="47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3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본론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4C09F-FFC3-2622-89BB-7DF65DD4E95B}"/>
              </a:ext>
            </a:extLst>
          </p:cNvPr>
          <p:cNvSpPr txBox="1"/>
          <p:nvPr/>
        </p:nvSpPr>
        <p:spPr>
          <a:xfrm>
            <a:off x="802530" y="806559"/>
            <a:ext cx="5293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plot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7D6D3962-7A29-B590-7A08-F8F37049C8BC}"/>
              </a:ext>
            </a:extLst>
          </p:cNvPr>
          <p:cNvSpPr txBox="1">
            <a:spLocks/>
          </p:cNvSpPr>
          <p:nvPr/>
        </p:nvSpPr>
        <p:spPr>
          <a:xfrm>
            <a:off x="5007283" y="4334899"/>
            <a:ext cx="3570051" cy="218656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각 </a:t>
            </a:r>
            <a:r>
              <a:rPr lang="en-US" altLang="ko-KR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simulink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에서 </a:t>
            </a:r>
            <a:r>
              <a:rPr lang="ko-KR" altLang="en-US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출력값을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plot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할 때 적분하고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rad/s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rpm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으로 바꾸기 위한 값을 곱하여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plot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함</a:t>
            </a:r>
            <a:endParaRPr lang="en-US" altLang="ko-KR" dirty="0">
              <a:solidFill>
                <a:srgbClr val="000000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  <a:p>
            <a:pPr algn="just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2BF49-1C56-8B84-185D-60100B81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0" y="1129724"/>
            <a:ext cx="3964023" cy="5391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719ECC-D717-67A0-B28D-77921E41B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889" y="1129724"/>
            <a:ext cx="3914310" cy="29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1366105" y="5188773"/>
            <a:ext cx="9781793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DC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모터와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geared motor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에서의 </a:t>
            </a:r>
            <a:r>
              <a:rPr lang="ko-KR" altLang="en-US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전류값은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동일하고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각속도와 각도는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dc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모터가 더 큰 값을 보임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각속도의 경우에는 앞에서의 이론과 같이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1:81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의 기어비의 영향을 받아 값이 출력됨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pic>
        <p:nvPicPr>
          <p:cNvPr id="13" name="그림 12" descr="텍스트, 라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45B7317D-243A-8DE8-3B71-1B6C1D8C4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18" y="1085240"/>
            <a:ext cx="4687887" cy="4148187"/>
          </a:xfrm>
          <a:prstGeom prst="rect">
            <a:avLst/>
          </a:prstGeom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630842E-D1E0-D27D-1874-EC48E886E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48" y="1150993"/>
            <a:ext cx="5530915" cy="41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6716318" y="1335688"/>
            <a:ext cx="4891291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ㅁㄴㅇㅁㄴㅇ</a:t>
            </a:r>
            <a:endParaRPr lang="ko-KR" altLang="en-US" dirty="0">
              <a:solidFill>
                <a:srgbClr val="000000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pic>
        <p:nvPicPr>
          <p:cNvPr id="13" name="그림 1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5BAA50-A8E1-352B-5896-E09E10032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1" y="1178829"/>
            <a:ext cx="5334000" cy="4000500"/>
          </a:xfrm>
          <a:prstGeom prst="rect">
            <a:avLst/>
          </a:prstGeom>
        </p:spPr>
      </p:pic>
      <p:pic>
        <p:nvPicPr>
          <p:cNvPr id="15" name="그림 14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DC829178-AC5A-9F04-39C8-04AADF052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09" y="1178829"/>
            <a:ext cx="5334000" cy="4000500"/>
          </a:xfrm>
          <a:prstGeom prst="rect">
            <a:avLst/>
          </a:prstGeom>
        </p:spPr>
      </p:pic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40D9E631-E4F7-21D6-B1BE-078F72597F69}"/>
              </a:ext>
            </a:extLst>
          </p:cNvPr>
          <p:cNvSpPr txBox="1">
            <a:spLocks/>
          </p:cNvSpPr>
          <p:nvPr/>
        </p:nvSpPr>
        <p:spPr>
          <a:xfrm>
            <a:off x="894944" y="5179329"/>
            <a:ext cx="9781793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부하가 있을 때와 없을 때 전류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각속도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각도의 변화를 비교함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보고서에선 부하가 있을 경우를 기준으로 서술함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전류는 출력 토크를 더 크게 내기 위해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전류가 더 증가한 모습을 보임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각속도는 감소한 모습을 보이고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각도 또한 감소한 모습을 보임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ko-KR" altLang="en-US" dirty="0">
              <a:solidFill>
                <a:srgbClr val="000000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89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고찰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418721" y="5095109"/>
            <a:ext cx="10416076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Geared motor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의 부하시스템에서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load </a:t>
            </a:r>
            <a:r>
              <a:rPr lang="en-US" altLang="ko-KR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inerti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계산한 후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Simulink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feedback loop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로 구현하는 과정에서 어려움을 느낌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기존의 값을 그대로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transfer function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으로 만들어 전개한 각도의 결과는 가장 우측 사진과 같음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수식에선 분모의 값이 변하므로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feedback loop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구성할 경우 분모의 값이 변하게 되어 잘못된 식이 된다는 것을 알 수 있었음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강의자료의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가지 원리를 증명하며 더 구체적인 이해를 할 수 있었음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 </a:t>
            </a:r>
            <a:endParaRPr lang="ko-KR" altLang="en-US" dirty="0">
              <a:solidFill>
                <a:srgbClr val="000000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pic>
        <p:nvPicPr>
          <p:cNvPr id="7" name="그림 6" descr="텍스트, 친필, 편지, 문서이(가) 표시된 사진&#10;&#10;자동 생성된 설명">
            <a:extLst>
              <a:ext uri="{FF2B5EF4-FFF2-40B4-BE49-F238E27FC236}">
                <a16:creationId xmlns:a16="http://schemas.microsoft.com/office/drawing/2014/main" id="{BD33EAAD-AE4D-190E-ED0C-1B5A745F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4018" y="1335286"/>
            <a:ext cx="4271530" cy="3203648"/>
          </a:xfrm>
          <a:prstGeom prst="rect">
            <a:avLst/>
          </a:prstGeom>
        </p:spPr>
      </p:pic>
      <p:pic>
        <p:nvPicPr>
          <p:cNvPr id="9" name="그림 8" descr="텍스트, 친필, 책, 종이이(가) 표시된 사진&#10;&#10;자동 생성된 설명">
            <a:extLst>
              <a:ext uri="{FF2B5EF4-FFF2-40B4-BE49-F238E27FC236}">
                <a16:creationId xmlns:a16="http://schemas.microsoft.com/office/drawing/2014/main" id="{46E5084F-B334-3D9F-E755-8208286C3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53" y="823577"/>
            <a:ext cx="5665730" cy="4249298"/>
          </a:xfrm>
          <a:prstGeom prst="rect">
            <a:avLst/>
          </a:prstGeom>
        </p:spPr>
      </p:pic>
      <p:pic>
        <p:nvPicPr>
          <p:cNvPr id="11" name="그림 10" descr="텍스트, 스크린샷, 직사각형, 다채로움이(가) 표시된 사진&#10;&#10;자동 생성된 설명">
            <a:extLst>
              <a:ext uri="{FF2B5EF4-FFF2-40B4-BE49-F238E27FC236}">
                <a16:creationId xmlns:a16="http://schemas.microsoft.com/office/drawing/2014/main" id="{4367D1A0-C8AD-94F9-4EDC-91F093710F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33334" r="3383" b="19935"/>
          <a:stretch/>
        </p:blipFill>
        <p:spPr>
          <a:xfrm>
            <a:off x="7487147" y="823578"/>
            <a:ext cx="4673600" cy="32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802530" y="4151763"/>
            <a:ext cx="10102806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이번 장에서는 기어가 부착된 모터인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geared motor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modeling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 주제임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입력 전압을 전류로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입력 전류를 각도의 변화로 나타내어 전달함수 식을 구성함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앞선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DC motor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modeling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부분에서 알아본 바와 같이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전기에너지를 물리에너지 식으로 변환하는 과정을 통해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modeling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위의 식에서 볼 수 있듯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모터 부분의 운동방정식과 기어 부분의 운동 방정식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기어비를 이용해 식을 구성함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기어비를 이용하여 두 식을 정리하면 모터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부하 수식을 얻을 수 있음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72A9A-458D-DF85-E7AA-29276AD32DF0}"/>
                  </a:ext>
                </a:extLst>
              </p:cNvPr>
              <p:cNvSpPr txBox="1"/>
              <p:nvPr/>
            </p:nvSpPr>
            <p:spPr>
              <a:xfrm>
                <a:off x="821986" y="1467016"/>
                <a:ext cx="6682662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𝑇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72A9A-458D-DF85-E7AA-29276AD32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86" y="1467016"/>
                <a:ext cx="6682662" cy="386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04C09F-FFC3-2622-89BB-7DF65DD4E95B}"/>
              </a:ext>
            </a:extLst>
          </p:cNvPr>
          <p:cNvSpPr txBox="1"/>
          <p:nvPr/>
        </p:nvSpPr>
        <p:spPr>
          <a:xfrm>
            <a:off x="802530" y="1089501"/>
            <a:ext cx="1598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모터 운동방정식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0C52E8-E07A-3BD9-B955-05420B3911F7}"/>
                  </a:ext>
                </a:extLst>
              </p:cNvPr>
              <p:cNvSpPr txBox="1"/>
              <p:nvPr/>
            </p:nvSpPr>
            <p:spPr>
              <a:xfrm>
                <a:off x="841320" y="2406752"/>
                <a:ext cx="2487476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0C52E8-E07A-3BD9-B955-05420B391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20" y="2406752"/>
                <a:ext cx="2487476" cy="386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D354E2-4550-D378-52B5-D005B1A56C39}"/>
              </a:ext>
            </a:extLst>
          </p:cNvPr>
          <p:cNvSpPr txBox="1"/>
          <p:nvPr/>
        </p:nvSpPr>
        <p:spPr>
          <a:xfrm>
            <a:off x="821864" y="2029237"/>
            <a:ext cx="1598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기어 운동방정식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4A7E91-0209-29D6-1F9F-1CF2915B22C0}"/>
                  </a:ext>
                </a:extLst>
              </p:cNvPr>
              <p:cNvSpPr txBox="1"/>
              <p:nvPr/>
            </p:nvSpPr>
            <p:spPr>
              <a:xfrm>
                <a:off x="841320" y="3276360"/>
                <a:ext cx="1628651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4A7E91-0209-29D6-1F9F-1CF2915B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20" y="3276360"/>
                <a:ext cx="1628651" cy="751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ECCDAEA-7D25-1A99-C541-D0CC3105593D}"/>
              </a:ext>
            </a:extLst>
          </p:cNvPr>
          <p:cNvSpPr txBox="1"/>
          <p:nvPr/>
        </p:nvSpPr>
        <p:spPr>
          <a:xfrm>
            <a:off x="821864" y="289884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기어비식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86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802530" y="4151763"/>
            <a:ext cx="10102806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이번 장에서는 기어가 부착된 모터인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geared motor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modeling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 주제임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입력 전압을 전류로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입력 전류를 각도의 변화로 나타내어 전달함수 식을 구성함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앞선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DC motor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modeling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부분에서 알아본 바와 같이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전기에너지를 물리에너지 식으로 변환하는 과정을 통해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modeling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위의 식에서 볼 수 있듯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모터 부분의 운동방정식과 기어 부분의 운동 방정식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기어비를 이용해 식을 구성함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기어비를 이용하여 두 식을 정리하면 모터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부하 수식을 얻을 수 있음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72A9A-458D-DF85-E7AA-29276AD32DF0}"/>
                  </a:ext>
                </a:extLst>
              </p:cNvPr>
              <p:cNvSpPr txBox="1"/>
              <p:nvPr/>
            </p:nvSpPr>
            <p:spPr>
              <a:xfrm>
                <a:off x="821986" y="1467016"/>
                <a:ext cx="6682662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𝑇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72A9A-458D-DF85-E7AA-29276AD32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86" y="1467016"/>
                <a:ext cx="6682662" cy="386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04C09F-FFC3-2622-89BB-7DF65DD4E95B}"/>
              </a:ext>
            </a:extLst>
          </p:cNvPr>
          <p:cNvSpPr txBox="1"/>
          <p:nvPr/>
        </p:nvSpPr>
        <p:spPr>
          <a:xfrm>
            <a:off x="802530" y="1089501"/>
            <a:ext cx="1598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모터 운동방정식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0C52E8-E07A-3BD9-B955-05420B3911F7}"/>
                  </a:ext>
                </a:extLst>
              </p:cNvPr>
              <p:cNvSpPr txBox="1"/>
              <p:nvPr/>
            </p:nvSpPr>
            <p:spPr>
              <a:xfrm>
                <a:off x="841320" y="2406752"/>
                <a:ext cx="2487476" cy="386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0C52E8-E07A-3BD9-B955-05420B391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20" y="2406752"/>
                <a:ext cx="2487476" cy="386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D354E2-4550-D378-52B5-D005B1A56C39}"/>
              </a:ext>
            </a:extLst>
          </p:cNvPr>
          <p:cNvSpPr txBox="1"/>
          <p:nvPr/>
        </p:nvSpPr>
        <p:spPr>
          <a:xfrm>
            <a:off x="821864" y="2029237"/>
            <a:ext cx="1598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기어 운동방정식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4A7E91-0209-29D6-1F9F-1CF2915B22C0}"/>
                  </a:ext>
                </a:extLst>
              </p:cNvPr>
              <p:cNvSpPr txBox="1"/>
              <p:nvPr/>
            </p:nvSpPr>
            <p:spPr>
              <a:xfrm>
                <a:off x="841320" y="3276360"/>
                <a:ext cx="1628651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4A7E91-0209-29D6-1F9F-1CF2915B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20" y="3276360"/>
                <a:ext cx="1628651" cy="751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ECCDAEA-7D25-1A99-C541-D0CC3105593D}"/>
              </a:ext>
            </a:extLst>
          </p:cNvPr>
          <p:cNvSpPr txBox="1"/>
          <p:nvPr/>
        </p:nvSpPr>
        <p:spPr>
          <a:xfrm>
            <a:off x="821864" y="2898845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기어비식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07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802530" y="4151763"/>
            <a:ext cx="10102806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앞선 식을 기어의 효율을 고려하여 나타내면 위 식과 같음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위 식을 통해 기어비가 커지면 기어에 의한 영향을 무시할 수 있고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기어비가 클수록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load angular velocity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는 줄어들지만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torque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는 증가하는 것을 알 수 있음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72A9A-458D-DF85-E7AA-29276AD32DF0}"/>
                  </a:ext>
                </a:extLst>
              </p:cNvPr>
              <p:cNvSpPr txBox="1"/>
              <p:nvPr/>
            </p:nvSpPr>
            <p:spPr>
              <a:xfrm>
                <a:off x="821986" y="1467016"/>
                <a:ext cx="6681252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m:t>𝑇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𝛼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KoPubWorld돋움체 Medium" panose="00000600000000000000" pitchFamily="2" charset="-127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)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+(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𝛼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KoPubWorld돋움체 Medium" panose="00000600000000000000" pitchFamily="2" charset="-127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KoPubWorld돋움체 Medium" panose="00000600000000000000" pitchFamily="2" charset="-127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𝐺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)</m:t>
                      </m:r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</m:ctrlPr>
                            </m:acc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  <a:ea typeface="KoPubWorld돋움체 Medium" panose="00000600000000000000" pitchFamily="2" charset="-127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72A9A-458D-DF85-E7AA-29276AD32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86" y="1467016"/>
                <a:ext cx="6681252" cy="902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04C09F-FFC3-2622-89BB-7DF65DD4E95B}"/>
              </a:ext>
            </a:extLst>
          </p:cNvPr>
          <p:cNvSpPr txBox="1"/>
          <p:nvPr/>
        </p:nvSpPr>
        <p:spPr>
          <a:xfrm>
            <a:off x="802530" y="1089501"/>
            <a:ext cx="179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정리된 운동방정식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845F17-796D-3166-4C67-FF653048206B}"/>
                  </a:ext>
                </a:extLst>
              </p:cNvPr>
              <p:cNvSpPr txBox="1"/>
              <p:nvPr/>
            </p:nvSpPr>
            <p:spPr>
              <a:xfrm>
                <a:off x="802530" y="2466958"/>
                <a:ext cx="6681252" cy="752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𝐽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𝑒𝑞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</a:rPr>
                      <m:t> 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𝐽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𝑀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</a:rPr>
                      <m:t>+</m:t>
                    </m:r>
                    <m:sSup>
                      <m:s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KoPubWorld돋움체 Medium" panose="00000600000000000000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KoPubWorld돋움체 Medium" panose="00000600000000000000" pitchFamily="2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sz="2400" i="1" smtClean="0">
                                <a:latin typeface="Cambria Math" panose="02040503050406030204" pitchFamily="18" charset="0"/>
                                <a:ea typeface="KoPubWorld돋움체 Medium" panose="00000600000000000000" pitchFamily="2" charset="-127"/>
                              </a:rPr>
                              <m:t>𝛼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KoPubWorld돋움체 Medium" panose="00000600000000000000" pitchFamily="2" charset="-127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KoPubWorld돋움체 Medium" panose="00000600000000000000" pitchFamily="2" charset="-127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𝐽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𝐺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</a:rPr>
                      <m:t>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𝐵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𝑒𝑞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KoPubWorld돋움체 Medium" panose="00000600000000000000" pitchFamily="2" charset="-127"/>
                      </a:rPr>
                      <m:t>=</m:t>
                    </m:r>
                  </m:oMath>
                </a14:m>
                <a:r>
                  <a:rPr lang="en-US" altLang="ko-KR" sz="2400" dirty="0">
                    <a:ea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𝑀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KoPubWorld돋움체 Medium" panose="00000600000000000000" pitchFamily="2" charset="-127"/>
                      </a:rPr>
                      <m:t>+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KoPubWorld돋움체 Medium" panose="00000600000000000000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KoPubWorld돋움체 Medium" panose="00000600000000000000" pitchFamily="2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sz="2400" i="1">
                                <a:latin typeface="Cambria Math" panose="02040503050406030204" pitchFamily="18" charset="0"/>
                                <a:ea typeface="KoPubWorld돋움체 Medium" panose="00000600000000000000" pitchFamily="2" charset="-127"/>
                              </a:rPr>
                              <m:t>𝛼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KoPubWorld돋움체 Medium" panose="00000600000000000000" pitchFamily="2" charset="-127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KoPubWorld돋움체 Medium" panose="00000600000000000000" pitchFamily="2" charset="-127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KoPubWorld돋움체 Medium" panose="00000600000000000000" pitchFamily="2" charset="-127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𝐵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KoPubWorld돋움체 Medium" panose="00000600000000000000" pitchFamily="2" charset="-127"/>
                          </a:rPr>
                          <m:t>𝐺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845F17-796D-3166-4C67-FF6530482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30" y="2466958"/>
                <a:ext cx="6681252" cy="752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34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802530" y="4151763"/>
            <a:ext cx="10102806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이전 장에서 이용한 식을 이용하여 </a:t>
            </a:r>
            <a:r>
              <a:rPr lang="ko-KR" altLang="en-US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라플라스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변환을 </a:t>
            </a:r>
            <a:r>
              <a:rPr lang="ko-KR" altLang="en-US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한후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정리하면 기어모터의 전달함수를 알 수 있음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이때 입력 전압과 전류의 관계식과 전류와 기계운동의 관계식을 이용함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72A9A-458D-DF85-E7AA-29276AD32DF0}"/>
                  </a:ext>
                </a:extLst>
              </p:cNvPr>
              <p:cNvSpPr txBox="1"/>
              <p:nvPr/>
            </p:nvSpPr>
            <p:spPr>
              <a:xfrm>
                <a:off x="821986" y="1467016"/>
                <a:ext cx="3891515" cy="420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𝑇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𝑎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)=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𝐽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𝑒𝑞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𝑠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l-GR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𝑒𝑞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l-GR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B72A9A-458D-DF85-E7AA-29276AD32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86" y="1467016"/>
                <a:ext cx="3891515" cy="420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04C09F-FFC3-2622-89BB-7DF65DD4E95B}"/>
              </a:ext>
            </a:extLst>
          </p:cNvPr>
          <p:cNvSpPr txBox="1"/>
          <p:nvPr/>
        </p:nvSpPr>
        <p:spPr>
          <a:xfrm>
            <a:off x="802530" y="1089501"/>
            <a:ext cx="179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정리된 운동방정식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EDA10E-1552-D592-D6B8-FA91AFE91F9A}"/>
                  </a:ext>
                </a:extLst>
              </p:cNvPr>
              <p:cNvSpPr txBox="1"/>
              <p:nvPr/>
            </p:nvSpPr>
            <p:spPr>
              <a:xfrm>
                <a:off x="821985" y="2206396"/>
                <a:ext cx="5021183" cy="383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𝑎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KoPubWorld돋움체 Medium" panose="00000600000000000000" pitchFamily="2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l-GR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KoPubWorld돋움체 Medium" panose="00000600000000000000" pitchFamily="2" charset="-127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EDA10E-1552-D592-D6B8-FA91AFE91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85" y="2206396"/>
                <a:ext cx="5021183" cy="3833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7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8570068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https:// https://www.ck12.org/book/peoples-physics-concepts/section/9.2/ www.ck12.org/book/peoples-physics-concepts/section/9.2/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8404698" y="1412666"/>
            <a:ext cx="3570051" cy="218656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Inertia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계산하는 </a:t>
            </a:r>
            <a:r>
              <a:rPr lang="ko-KR" altLang="en-US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방법중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특징을 갖는 모형들이 있음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1) Inertia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계산할 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부피의 한 요소를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로 계산하고 계산할 수 있음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2)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회전축으로부터 일정한 거리에 있을 경우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회전축 중심의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inertia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계산한 후 질량과 떨어진 거리의 제곱의 합을 통해 계산할 수 있음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3)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서로 수직한 세 축을 이용하여 피타고라스의 정리와 같은 형태로 계산 가능함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좌측의 표는 위 특징을 이용하여 일반적 성질을 </a:t>
            </a:r>
            <a:r>
              <a:rPr lang="ko-KR" altLang="en-US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정리해놓음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4C09F-FFC3-2622-89BB-7DF65DD4E95B}"/>
              </a:ext>
            </a:extLst>
          </p:cNvPr>
          <p:cNvSpPr txBox="1"/>
          <p:nvPr/>
        </p:nvSpPr>
        <p:spPr>
          <a:xfrm>
            <a:off x="802530" y="1089501"/>
            <a:ext cx="735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Inertia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6" name="Picture 8" descr="Moment of Inertia | CK-12 Foundation">
            <a:extLst>
              <a:ext uri="{FF2B5EF4-FFF2-40B4-BE49-F238E27FC236}">
                <a16:creationId xmlns:a16="http://schemas.microsoft.com/office/drawing/2014/main" id="{074C2C45-35A1-FBEF-2A48-3C5379F3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0" y="1463076"/>
            <a:ext cx="7620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FA803-51A2-93AC-B67B-5B91E32D6656}"/>
              </a:ext>
            </a:extLst>
          </p:cNvPr>
          <p:cNvSpPr txBox="1"/>
          <p:nvPr/>
        </p:nvSpPr>
        <p:spPr>
          <a:xfrm>
            <a:off x="802530" y="6206247"/>
            <a:ext cx="72811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https://www.ck12.org/book/peoples-physics-concepts/section/9.2/</a:t>
            </a:r>
            <a:endParaRPr lang="ko-KR" altLang="en-US" sz="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4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본론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30740" y="5756355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802530" y="5270444"/>
            <a:ext cx="10102806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이전 </a:t>
            </a:r>
            <a:r>
              <a:rPr lang="ko-KR" altLang="en-US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장에서와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같은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Simulink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다이어그램임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Angle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은 각속도를 의미하고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1/s transfer </a:t>
            </a:r>
            <a:r>
              <a:rPr lang="en-US" altLang="ko-KR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fcn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을 추가하면 각도를 바로 얻을 수 있지만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본 보고서에서는 적분을 이용하여 각도를 표기함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4C09F-FFC3-2622-89BB-7DF65DD4E95B}"/>
              </a:ext>
            </a:extLst>
          </p:cNvPr>
          <p:cNvSpPr txBox="1"/>
          <p:nvPr/>
        </p:nvSpPr>
        <p:spPr>
          <a:xfrm>
            <a:off x="802530" y="1089501"/>
            <a:ext cx="18485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DC motor Simulink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34B191C-75FC-A6A2-FBFC-DF603383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0" y="1440164"/>
            <a:ext cx="9965989" cy="386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0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본론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802530" y="5270444"/>
            <a:ext cx="10102806" cy="2093312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Angle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은 각속도를 의미함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Feed back loop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이용하여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load torque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계산하지 않고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직접 계산하여 나온 결과를 이용하여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load torque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를 반영함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4C09F-FFC3-2622-89BB-7DF65DD4E95B}"/>
              </a:ext>
            </a:extLst>
          </p:cNvPr>
          <p:cNvSpPr txBox="1"/>
          <p:nvPr/>
        </p:nvSpPr>
        <p:spPr>
          <a:xfrm>
            <a:off x="802530" y="1089501"/>
            <a:ext cx="22081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Geared motor Simulink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81A8EB-3AF0-E7BE-3E59-6D375B2B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0" y="1495972"/>
            <a:ext cx="9478106" cy="35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5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본론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A9EFFE-B1D4-C94B-F1EB-740D9D45CD99}"/>
              </a:ext>
            </a:extLst>
          </p:cNvPr>
          <p:cNvSpPr/>
          <p:nvPr/>
        </p:nvSpPr>
        <p:spPr>
          <a:xfrm>
            <a:off x="8404698" y="262647"/>
            <a:ext cx="3443591" cy="2334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36A8C8-C176-28FA-46BE-5B45D54B4B1F}"/>
              </a:ext>
            </a:extLst>
          </p:cNvPr>
          <p:cNvSpPr/>
          <p:nvPr/>
        </p:nvSpPr>
        <p:spPr>
          <a:xfrm>
            <a:off x="359923" y="5758774"/>
            <a:ext cx="3035030" cy="9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8A52F-24A1-C047-1CD9-4A35349B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399" y="35264"/>
            <a:ext cx="1676601" cy="473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4C09F-FFC3-2622-89BB-7DF65DD4E95B}"/>
              </a:ext>
            </a:extLst>
          </p:cNvPr>
          <p:cNvSpPr txBox="1"/>
          <p:nvPr/>
        </p:nvSpPr>
        <p:spPr>
          <a:xfrm>
            <a:off x="802530" y="806559"/>
            <a:ext cx="6094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code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DF311F-C47D-2F30-89CD-077DA13F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33" y="1129724"/>
            <a:ext cx="4686288" cy="5704490"/>
          </a:xfrm>
          <a:prstGeom prst="rect">
            <a:avLst/>
          </a:prstGeom>
        </p:spPr>
      </p:pic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7D6D3962-7A29-B590-7A08-F8F37049C8BC}"/>
              </a:ext>
            </a:extLst>
          </p:cNvPr>
          <p:cNvSpPr txBox="1">
            <a:spLocks/>
          </p:cNvSpPr>
          <p:nvPr/>
        </p:nvSpPr>
        <p:spPr>
          <a:xfrm>
            <a:off x="6096000" y="1129724"/>
            <a:ext cx="3570051" cy="2186568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단위는 표준단위로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주석의 단위를 따름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위에서 제공한 식들을 </a:t>
            </a:r>
            <a:r>
              <a:rPr lang="en-US" altLang="ko-KR" dirty="0" err="1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matlab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에서 코드로 구현함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각도는 각속도를 직접 적분하여 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plot</a:t>
            </a:r>
            <a:r>
              <a:rPr lang="ko-KR" altLang="en-US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하는 값으로 이용함</a:t>
            </a:r>
            <a:r>
              <a:rPr lang="en-US" altLang="ko-KR" dirty="0">
                <a:solidFill>
                  <a:srgbClr val="000000"/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3230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6770</TotalTime>
  <Words>766</Words>
  <Application>Microsoft Office PowerPoint</Application>
  <PresentationFormat>와이드스크린</PresentationFormat>
  <Paragraphs>84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KoPubWorld돋움체 Bold</vt:lpstr>
      <vt:lpstr>KoPubWorld돋움체 Light</vt:lpstr>
      <vt:lpstr>KoPubWorld돋움체 Medium</vt:lpstr>
      <vt:lpstr>KoPubWorld바탕체 Bold</vt:lpstr>
      <vt:lpstr>KoPubWorld바탕체 Light</vt:lpstr>
      <vt:lpstr>KoPubWorld바탕체 Medium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민준서</cp:lastModifiedBy>
  <cp:revision>708</cp:revision>
  <dcterms:created xsi:type="dcterms:W3CDTF">2022-02-02T04:32:22Z</dcterms:created>
  <dcterms:modified xsi:type="dcterms:W3CDTF">2023-09-24T19:21:11Z</dcterms:modified>
</cp:coreProperties>
</file>